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8/23/2024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Ground Floor Flat Located In A Popular Development Close To Amenities</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Lounge/Dining Room</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Kitchen • Double Bedroom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Bathroom/WC With Ease Of Access Bath • Double Glazed Windows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Excellent Communal Facilities • House Manager • No Onward Chain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New Floor Coverings Throughout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a:t>
            </a:r>
            <a:r>
              <a:rPr lang="en-GB" sz="1200">
                <a:solidFill>
                  <a:srgbClr val="0057A8"/>
                </a:solidFill>
                <a:effectLst/>
                <a:latin typeface="HelveticaNeueLT-Roman"/>
                <a:ea typeface="Times New Roman" panose="02020603050405020304" pitchFamily="18" charset="0"/>
                <a:cs typeface="HelveticaNeueLT-Roman"/>
              </a:rPr>
              <a:t>PRICE</a:t>
            </a:r>
            <a:r>
              <a:rPr lang="en-GB" sz="120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£90</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Lease</a:t>
            </a:r>
            <a:r>
              <a:rPr lang="en-GB" sz="1200" dirty="0">
                <a:effectLst/>
                <a:latin typeface="HelveticaNeueLT-Roman"/>
                <a:ea typeface="Times New Roman" panose="02020603050405020304" pitchFamily="18" charset="0"/>
                <a:cs typeface="HelveticaNeueLT-Roman"/>
              </a:rPr>
              <a:t>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17 </a:t>
            </a:r>
            <a:r>
              <a:rPr lang="en-GB" dirty="0" err="1">
                <a:solidFill>
                  <a:srgbClr val="FFFFFF"/>
                </a:solidFill>
                <a:latin typeface="HelveticaNeueLT-Medium"/>
                <a:ea typeface="Times New Roman" panose="02020603050405020304" pitchFamily="18" charset="0"/>
              </a:rPr>
              <a:t>Orcombe</a:t>
            </a:r>
            <a:r>
              <a:rPr lang="en-GB" dirty="0">
                <a:solidFill>
                  <a:srgbClr val="FFFFFF"/>
                </a:solidFill>
                <a:latin typeface="HelveticaNeueLT-Medium"/>
                <a:ea typeface="Times New Roman" panose="02020603050405020304" pitchFamily="18" charset="0"/>
              </a:rPr>
              <a:t> Court, </a:t>
            </a:r>
            <a:r>
              <a:rPr lang="en-GB" dirty="0" err="1">
                <a:solidFill>
                  <a:srgbClr val="FFFFFF"/>
                </a:solidFill>
                <a:latin typeface="HelveticaNeueLT-Medium"/>
                <a:ea typeface="Times New Roman" panose="02020603050405020304" pitchFamily="18" charset="0"/>
              </a:rPr>
              <a:t>Littleham</a:t>
            </a:r>
            <a:r>
              <a:rPr lang="en-GB" dirty="0">
                <a:solidFill>
                  <a:srgbClr val="FFFFFF"/>
                </a:solidFill>
                <a:latin typeface="HelveticaNeueLT-Medium"/>
                <a:ea typeface="Times New Roman" panose="02020603050405020304" pitchFamily="18" charset="0"/>
              </a:rPr>
              <a:t> Road, Exmouth, EX8 2ET</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8B7A64AA-462D-BC22-13BE-32C6899EA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315" y="2591170"/>
            <a:ext cx="6353056" cy="44733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1B07AD2-3A69-1F5F-6CE7-B2AD17CF9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251" y="5379694"/>
            <a:ext cx="2796238" cy="2097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8D7B86-3088-0552-BE18-E034783100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727" y="7576820"/>
            <a:ext cx="2363566" cy="17893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CDCC5C8-4B10-3F0D-76AF-4FD0954E60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06" y="546090"/>
            <a:ext cx="3116741" cy="2454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1F4825-C310-E038-81DB-D8512D2A7A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3443" y="576740"/>
            <a:ext cx="3159624" cy="24239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6A55CF8-73D6-0211-2EFE-28F330C323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968" y="3129476"/>
            <a:ext cx="3107379" cy="2150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2CFABAA-E047-57E4-47C7-F2045F2853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3443" y="3129476"/>
            <a:ext cx="3159624" cy="215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4250055"/>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Flat 17 </a:t>
            </a:r>
            <a:r>
              <a:rPr lang="en-GB" sz="1400" b="1" dirty="0" err="1">
                <a:solidFill>
                  <a:srgbClr val="333333"/>
                </a:solidFill>
                <a:ea typeface="Times New Roman" panose="02020603050405020304" pitchFamily="18" charset="0"/>
                <a:cs typeface="Helvetica" panose="020B0604020202020204" pitchFamily="34" charset="0"/>
              </a:rPr>
              <a:t>Orcombe</a:t>
            </a:r>
            <a:r>
              <a:rPr lang="en-GB" sz="1400" b="1" dirty="0">
                <a:solidFill>
                  <a:srgbClr val="333333"/>
                </a:solidFill>
                <a:ea typeface="Times New Roman" panose="02020603050405020304" pitchFamily="18" charset="0"/>
                <a:cs typeface="Helvetica" panose="020B0604020202020204" pitchFamily="34" charset="0"/>
              </a:rPr>
              <a:t> Court, </a:t>
            </a:r>
            <a:r>
              <a:rPr lang="en-GB" sz="1400" b="1" dirty="0" err="1">
                <a:solidFill>
                  <a:srgbClr val="333333"/>
                </a:solidFill>
                <a:ea typeface="Times New Roman" panose="02020603050405020304" pitchFamily="18" charset="0"/>
                <a:cs typeface="Helvetica" panose="020B0604020202020204" pitchFamily="34" charset="0"/>
              </a:rPr>
              <a:t>Littleham</a:t>
            </a:r>
            <a:r>
              <a:rPr lang="en-GB" sz="1400" b="1" dirty="0">
                <a:solidFill>
                  <a:srgbClr val="333333"/>
                </a:solidFill>
                <a:ea typeface="Times New Roman" panose="02020603050405020304" pitchFamily="18" charset="0"/>
                <a:cs typeface="Helvetica" panose="020B0604020202020204" pitchFamily="34" charset="0"/>
              </a:rPr>
              <a:t> Road, Exmouth, EX8 2ET</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50" dirty="0" err="1">
                <a:latin typeface="Helvetica" panose="020B0604020202020204" pitchFamily="34" charset="0"/>
                <a:cs typeface="Helvetica" panose="020B0604020202020204" pitchFamily="34" charset="0"/>
              </a:rPr>
              <a:t>Orcombe</a:t>
            </a:r>
            <a:r>
              <a:rPr lang="en-GB" sz="1250" dirty="0">
                <a:latin typeface="Helvetica" panose="020B0604020202020204" pitchFamily="34" charset="0"/>
                <a:cs typeface="Helvetica" panose="020B0604020202020204" pitchFamily="34" charset="0"/>
              </a:rPr>
              <a:t> Court was constructed by McCarthy &amp; Stone (Developments) Limited and comprises of 57 apartments in 3 separate blocks connected by a single storey walk-way, each served by a lift. The development manager can be contacted from various points within the development and also has an office. For period when the manager is off duty there is a 24 hour emergency </a:t>
            </a:r>
            <a:r>
              <a:rPr lang="en-GB" sz="1250" dirty="0" err="1">
                <a:latin typeface="Helvetica" panose="020B0604020202020204" pitchFamily="34" charset="0"/>
                <a:cs typeface="Helvetica" panose="020B0604020202020204" pitchFamily="34" charset="0"/>
              </a:rPr>
              <a:t>Appello</a:t>
            </a:r>
            <a:r>
              <a:rPr lang="en-GB" sz="1250" dirty="0">
                <a:latin typeface="Helvetica" panose="020B0604020202020204" pitchFamily="34" charset="0"/>
                <a:cs typeface="Helvetica" panose="020B0604020202020204" pitchFamily="34" charset="0"/>
              </a:rPr>
              <a:t> call system. It is a condition of the purchase the residents be over the age of 55 years. This apartment is located on the </a:t>
            </a:r>
            <a:r>
              <a:rPr lang="en-GB" sz="1250" b="1" dirty="0">
                <a:latin typeface="Helvetica" panose="020B0604020202020204" pitchFamily="34" charset="0"/>
                <a:cs typeface="Helvetica" panose="020B0604020202020204" pitchFamily="34" charset="0"/>
              </a:rPr>
              <a:t>GROUND FLOOR.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Own private front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Door entry intercom and emergency care cord; good size airing cupboard with water cylinder, slatted shelving, light and electric consumer unit.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5.18m x 3.12m (17'0" x 10'3") Double glazed window and patio doors to </a:t>
            </a:r>
            <a:r>
              <a:rPr lang="en-GB" sz="1250" b="1" dirty="0">
                <a:latin typeface="Helvetica" panose="020B0604020202020204" pitchFamily="34" charset="0"/>
                <a:cs typeface="Helvetica" panose="020B0604020202020204" pitchFamily="34" charset="0"/>
              </a:rPr>
              <a:t>OUTSIDE</a:t>
            </a:r>
            <a:r>
              <a:rPr lang="en-GB" sz="1250" dirty="0">
                <a:latin typeface="Helvetica" panose="020B0604020202020204" pitchFamily="34" charset="0"/>
                <a:cs typeface="Helvetica" panose="020B0604020202020204" pitchFamily="34" charset="0"/>
              </a:rPr>
              <a:t>; night storage heater; fire surround; television point; telephone point; wall lighting; emergency care line cord; glass panelled doors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 </a:t>
            </a:r>
            <a:r>
              <a:rPr lang="en-GB" sz="1250" dirty="0">
                <a:latin typeface="Helvetica" panose="020B0604020202020204" pitchFamily="34" charset="0"/>
                <a:cs typeface="Helvetica" panose="020B0604020202020204" pitchFamily="34" charset="0"/>
              </a:rPr>
              <a:t>2.24m x 2.13m (7'4" x 7'0") Worktop surfaces with tiled surrounds; cupboards, drawer units and appliance space beneath; inset single drainer sink unit; four ring electric hob with extractor hood over; built-in oven; wall mounted cupboards; double glazed window; electric wall heater.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a:t>
            </a:r>
            <a:r>
              <a:rPr lang="en-GB" sz="1250" dirty="0">
                <a:latin typeface="Helvetica" panose="020B0604020202020204" pitchFamily="34" charset="0"/>
                <a:cs typeface="Helvetica" panose="020B0604020202020204" pitchFamily="34" charset="0"/>
              </a:rPr>
              <a:t>4.27m x 2.72m (14'0" x 8'11") Including door recess. Double glazed window; built-in wardrobes with mirror fronted doors; wall lighting; emergency care line cord.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 </a:t>
            </a:r>
            <a:r>
              <a:rPr lang="en-GB" sz="1250" dirty="0">
                <a:latin typeface="Helvetica" panose="020B0604020202020204" pitchFamily="34" charset="0"/>
                <a:cs typeface="Helvetica" panose="020B0604020202020204" pitchFamily="34" charset="0"/>
              </a:rPr>
              <a:t>2.13m x 1.7m (7'0" x 5'7") With ease of access bath with shower over, shower cubicle and shower rail; vanity wash hand basin; WC; fitted mirror with light over; fully tiled walls; electric heated towel rail; extractor fan; mirror fronted medicine cabinet.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The property is approached by a brick columned entrance giving access to a sweeping </a:t>
            </a:r>
            <a:r>
              <a:rPr lang="en-GB" sz="1250" dirty="0" err="1">
                <a:latin typeface="Helvetica" panose="020B0604020202020204" pitchFamily="34" charset="0"/>
                <a:cs typeface="Helvetica" panose="020B0604020202020204" pitchFamily="34" charset="0"/>
              </a:rPr>
              <a:t>tarmaced</a:t>
            </a:r>
            <a:r>
              <a:rPr lang="en-GB" sz="1250" dirty="0">
                <a:latin typeface="Helvetica" panose="020B0604020202020204" pitchFamily="34" charset="0"/>
                <a:cs typeface="Helvetica" panose="020B0604020202020204" pitchFamily="34" charset="0"/>
              </a:rPr>
              <a:t> drive which leads to visitors parking to the rear of the building. Parking for residents is available subject to availability. There are various areas of communal gardens comprising lawns and well tended flowerbeds and borders.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a:t>
            </a:r>
            <a:r>
              <a:rPr lang="en-GB" sz="1250" b="1">
                <a:latin typeface="Helvetica" panose="020B0604020202020204" pitchFamily="34" charset="0"/>
                <a:cs typeface="Helvetica" panose="020B0604020202020204" pitchFamily="34" charset="0"/>
              </a:rPr>
              <a:t>: </a:t>
            </a:r>
            <a:r>
              <a:rPr lang="en-GB" sz="1250">
                <a:latin typeface="Helvetica" panose="020B0604020202020204" pitchFamily="34" charset="0"/>
                <a:cs typeface="Helvetica" panose="020B0604020202020204" pitchFamily="34" charset="0"/>
              </a:rPr>
              <a:t>  Leasehold.  </a:t>
            </a:r>
            <a:r>
              <a:rPr lang="en-GB" sz="1250" dirty="0">
                <a:latin typeface="Helvetica" panose="020B0604020202020204" pitchFamily="34" charset="0"/>
                <a:cs typeface="Helvetica" panose="020B0604020202020204" pitchFamily="34" charset="0"/>
              </a:rPr>
              <a:t>Service Charge:  £1,569.20 half yearly.  Ground Rent:  £260 half yearly.   </a:t>
            </a: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5B46803B-3DD1-3E00-9459-463A41BF2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35" y="1438885"/>
            <a:ext cx="6473672" cy="753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702</Words>
  <Application>Microsoft Office PowerPoint</Application>
  <PresentationFormat>Custom</PresentationFormat>
  <Paragraphs>80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24</cp:revision>
  <cp:lastPrinted>2024-04-10T08:11:50Z</cp:lastPrinted>
  <dcterms:created xsi:type="dcterms:W3CDTF">2023-03-19T13:39:10Z</dcterms:created>
  <dcterms:modified xsi:type="dcterms:W3CDTF">2024-08-23T13:50:36Z</dcterms:modified>
</cp:coreProperties>
</file>